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Oengl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53200" y="632880"/>
            <a:ext cx="8877240" cy="114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en-US" sz="32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939960" y="1873800"/>
            <a:ext cx="8877240" cy="276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53200" y="632880"/>
            <a:ext cx="8877240" cy="114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en-US" sz="3200" strike="noStrike" u="none">
                <a:solidFill>
                  <a:srgbClr val="ff0000"/>
                </a:solidFill>
                <a:uFillTx/>
                <a:latin typeface="Verdana"/>
              </a:rPr>
              <a:t>Format des Titeltextes durch Klicken bearbeiten</a:t>
            </a:r>
            <a:endParaRPr b="1" lang="en-US" sz="32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39960" y="1873800"/>
            <a:ext cx="8877240" cy="276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Format des Gliederungstextes durch Klicken bearbeiten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1" marL="864000" indent="-324000">
              <a:spcAft>
                <a:spcPts val="1131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Zweite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Dritte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3" marL="1728000" indent="-216000">
              <a:spcAft>
                <a:spcPts val="56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Vierte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4" marL="2160000" indent="-216000">
              <a:spcAft>
                <a:spcPts val="28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Fünfte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5" marL="2592000" indent="-216000">
              <a:spcAft>
                <a:spcPts val="28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Sechste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  <a:p>
            <a:pPr lvl="6" marL="3024000" indent="-216000">
              <a:spcAft>
                <a:spcPts val="28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200" strike="noStrike" u="none">
                <a:solidFill>
                  <a:srgbClr val="000000"/>
                </a:solidFill>
                <a:uFillTx/>
                <a:latin typeface="Verdana"/>
              </a:rPr>
              <a:t>Siebte Gliederungsebene</a:t>
            </a:r>
            <a:endParaRPr b="1" lang="en-US" sz="2200" strike="noStrike" u="none">
              <a:solidFill>
                <a:srgbClr val="000000"/>
              </a:solidFill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1152000" y="2304000"/>
            <a:ext cx="7992000" cy="203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000000"/>
                </a:solidFill>
                <a:uFillTx/>
                <a:latin typeface="Arial"/>
              </a:rPr>
              <a:t>Applying PHB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What to tell</a:t>
            </a:r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  <a:ea typeface="Lucida Sans Unicode"/>
              </a:rPr>
              <a:t> </a:t>
            </a:r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the processors?</a:t>
            </a:r>
            <a:br>
              <a:rPr sz="2800"/>
            </a:b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5400000" y="43200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792000" y="1872000"/>
            <a:ext cx="8928000" cy="459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What are processors concerned about?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performance of the material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temperature (heating costs)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melt viscosity (torque power costs)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cycle time (machine time costs)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/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Can we help them?</a:t>
            </a:r>
            <a:br>
              <a:rPr sz="2800"/>
            </a:b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432000" y="1368000"/>
            <a:ext cx="9648000" cy="674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Performance of PHB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All base material essentially is selected by quality needed by the parts.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►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Lucida Sans Unicode"/>
              </a:rPr>
              <a:t>PHB is 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Lucida Sans Unicode"/>
              </a:rPr>
              <a:t>bio-sourced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Lucida Sans Unicode"/>
              </a:rPr>
              <a:t>, is biodegradable anywhere with no microplastics,</a:t>
            </a:r>
            <a:r>
              <a:rPr b="0" lang="en-US" sz="2200" strike="noStrike" u="none">
                <a:solidFill>
                  <a:srgbClr val="ff3300"/>
                </a:solidFill>
                <a:uFillTx/>
                <a:latin typeface="Arial"/>
                <a:ea typeface="Lucida Sans Unicode"/>
              </a:rPr>
              <a:t>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and it has impressive barrier properties</a:t>
            </a:r>
            <a:r>
              <a:rPr b="0" lang="en-US" sz="2200" strike="noStrike" u="none">
                <a:solidFill>
                  <a:srgbClr val="ff3300"/>
                </a:solidFill>
                <a:uFillTx/>
                <a:latin typeface="Arial"/>
              </a:rPr>
              <a:t>. </a:t>
            </a: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Also PHB parts are rigid and creep resistant.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►</a:t>
            </a:r>
            <a:r>
              <a:rPr b="0" lang="en-US" sz="3600" strike="noStrike" u="sng">
                <a:solidFill>
                  <a:srgbClr val="ff3300"/>
                </a:solidFill>
                <a:uFillTx/>
                <a:latin typeface="Arial"/>
              </a:rPr>
              <a:t>This combination of properties is unique to PHB.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17" name=""/>
          <p:cNvSpPr txBox="1"/>
          <p:nvPr/>
        </p:nvSpPr>
        <p:spPr>
          <a:xfrm>
            <a:off x="720000" y="1233000"/>
            <a:ext cx="8928000" cy="56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PHB and temperature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PHB needs a negative temperature profile from 190°C at the hopper down to 140°C at the die.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►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Other polymers need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Times New Roman"/>
                <a:ea typeface="Times New Roman"/>
              </a:rPr>
              <a:t>≥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230°C all along the barrel. Thus, regarding heat demands, PHB outperforms other thermoplastics by far! </a:t>
            </a:r>
            <a:br>
              <a:rPr sz="2800"/>
            </a:b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21" name=""/>
          <p:cNvSpPr txBox="1"/>
          <p:nvPr/>
        </p:nvSpPr>
        <p:spPr>
          <a:xfrm>
            <a:off x="891000" y="1773000"/>
            <a:ext cx="8928000" cy="4697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PHB and torque energy needs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PHB is absolutely linear, thus behaves in the melt like hot spaghetti in boiling water, i.e. molten PHB is fluid and needs only the lowest torque power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  <a:ea typeface="Arial"/>
              </a:rPr>
              <a:t>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►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With respect to torque power needs, PHB outperforms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all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 thermoplasts!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576000" y="1656000"/>
            <a:ext cx="9432000" cy="520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PHB and machine cycle time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Due to the negative temperature profile,  crystallization already starts within the barrel. With the proper temperature setting PHB can be ejected in less than 10 to 20 seconds.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►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  <a:ea typeface="Arial"/>
              </a:rPr>
              <a:t>In this sense PHB acts like LCP and outperforms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 most other thermoplasts in cycle times!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 txBox="1"/>
          <p:nvPr/>
        </p:nvSpPr>
        <p:spPr>
          <a:xfrm>
            <a:off x="2774880" y="4327920"/>
            <a:ext cx="180720" cy="49284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endParaRPr b="1" lang="en-US" sz="2400" strike="noStrike" u="none">
              <a:solidFill>
                <a:srgbClr val="ff0000"/>
              </a:solidFill>
              <a:uFillTx/>
              <a:latin typeface="Verdana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792000" y="1584000"/>
            <a:ext cx="9072000" cy="566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Can we help the processors?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performance of the material: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PHB++</a:t>
            </a:r>
            <a:br>
              <a:rPr sz="2800"/>
            </a:b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energy (heating):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PHB++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melt viscosity (torque power):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PHB++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- cycle time (machine time): </a:t>
            </a:r>
            <a:r>
              <a:rPr b="0" lang="en-US" sz="3600" strike="noStrike" u="none">
                <a:solidFill>
                  <a:srgbClr val="ff3300"/>
                </a:solidFill>
                <a:uFillTx/>
                <a:latin typeface="Arial"/>
              </a:rPr>
              <a:t>PHB++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Can we help the processors?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1" lang="en-US" sz="3600" strike="noStrike" u="none">
                <a:solidFill>
                  <a:srgbClr val="ff3300"/>
                </a:solidFill>
                <a:uFillTx/>
                <a:latin typeface="Arial"/>
              </a:rPr>
              <a:t>Yes, we can!</a:t>
            </a:r>
            <a:br>
              <a:rPr sz="2800"/>
            </a:b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Urs J. Hänggi, Biomer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haenggi@biomer.de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7920000" y="6579000"/>
            <a:ext cx="1800000" cy="2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Emmen 2025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5400360" y="432360"/>
            <a:ext cx="4749480" cy="129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DiaEnglischklein</Template>
  <TotalTime>1851</TotalTime>
  <Application>LibreOffice/24.8.7.2$Linux_X86_64 LibreOffice_project/480$Build-2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2023-11-05T17:41:27Z</dcterms:created>
  <dc:creator/>
  <dc:description/>
  <dc:language>de-DE</dc:language>
  <cp:lastModifiedBy/>
  <cp:lastPrinted>2025-10-25T11:42:06Z</cp:lastPrinted>
  <dcterms:modified xsi:type="dcterms:W3CDTF">2025-10-25T11:42:16Z</dcterms:modified>
  <cp:revision>45</cp:revision>
  <dc:subject/>
  <dc:title>DiaEnglischklein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